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9"/>
  </p:notes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81" r:id="rId26"/>
    <p:sldId id="282" r:id="rId27"/>
    <p:sldId id="283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284" r:id="rId44"/>
    <p:sldId id="285" r:id="rId45"/>
    <p:sldId id="286" r:id="rId46"/>
    <p:sldId id="287" r:id="rId47"/>
    <p:sldId id="288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54"/>
    <p:restoredTop sz="86169"/>
  </p:normalViewPr>
  <p:slideViewPr>
    <p:cSldViewPr snapToGrid="0">
      <p:cViewPr varScale="1">
        <p:scale>
          <a:sx n="92" d="100"/>
          <a:sy n="92" d="100"/>
        </p:scale>
        <p:origin x="8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Flash image on next screen </a:t>
            </a:r>
            <a:endParaRPr dirty="0"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Clocked my spacebar double-tap ability at about 80ms on average.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 knowing what you were going to see, you likely attuned to the red dot in the field of blue dots.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power of preattentive processing.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1426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8189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6606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changing?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only is this comparison easier, but if we now go back to the original flickering image, you won’t have the same problem – you can’t “unsee” the answer.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Mental Models and Visual Perception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9514" y="817407"/>
            <a:ext cx="5386453" cy="518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 rotWithShape="1">
          <a:blip r:embed="rId4">
            <a:alphaModFix/>
          </a:blip>
          <a:srcRect l="8245" t="1743" r="6688"/>
          <a:stretch/>
        </p:blipFill>
        <p:spPr>
          <a:xfrm>
            <a:off x="6809514" y="817407"/>
            <a:ext cx="5386453" cy="518477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t="-1171" b="-2109"/>
          <a:stretch/>
        </p:blipFill>
        <p:spPr>
          <a:xfrm>
            <a:off x="3228113" y="1122208"/>
            <a:ext cx="6019800" cy="408755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/>
          <p:nvPr/>
        </p:nvSpPr>
        <p:spPr>
          <a:xfrm rot="-10027351">
            <a:off x="5894641" y="2998990"/>
            <a:ext cx="2133600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12" y="37383"/>
                </a:moveTo>
                <a:lnTo>
                  <a:pt x="11412" y="37383"/>
                </a:lnTo>
                <a:cubicBezTo>
                  <a:pt x="20788" y="15780"/>
                  <a:pt x="42431" y="2786"/>
                  <a:pt x="65192" y="5094"/>
                </a:cubicBezTo>
                <a:cubicBezTo>
                  <a:pt x="87952" y="7402"/>
                  <a:pt x="106751" y="24498"/>
                  <a:pt x="111902" y="47574"/>
                </a:cubicBezTo>
                <a:lnTo>
                  <a:pt x="118563" y="47501"/>
                </a:lnTo>
                <a:lnTo>
                  <a:pt x="105010" y="59503"/>
                </a:lnTo>
                <a:lnTo>
                  <a:pt x="88591" y="47831"/>
                </a:lnTo>
                <a:lnTo>
                  <a:pt x="95255" y="47758"/>
                </a:lnTo>
                <a:lnTo>
                  <a:pt x="95255" y="47758"/>
                </a:lnTo>
                <a:cubicBezTo>
                  <a:pt x="90820" y="30023"/>
                  <a:pt x="77321" y="17562"/>
                  <a:pt x="61647" y="16733"/>
                </a:cubicBezTo>
                <a:cubicBezTo>
                  <a:pt x="45973" y="15905"/>
                  <a:pt x="31581" y="26893"/>
                  <a:pt x="25817" y="44088"/>
                </a:cubicBezTo>
                <a:close/>
              </a:path>
            </a:pathLst>
          </a:custGeom>
          <a:solidFill>
            <a:srgbClr val="FFFF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8395A0B3-1A83-F1DC-AE9E-604BAA3CCC1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Models: a Sketch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4664" y="4298963"/>
            <a:ext cx="6457950" cy="142590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>
            <a:spLocks noGrp="1"/>
          </p:cNvSpPr>
          <p:nvPr>
            <p:ph type="title"/>
          </p:nvPr>
        </p:nvSpPr>
        <p:spPr>
          <a:xfrm>
            <a:off x="351905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1. We tend to see what we expect to see</a:t>
            </a:r>
            <a:endParaRPr dirty="0">
              <a:latin typeface="+mn-lt"/>
            </a:endParaRPr>
          </a:p>
        </p:txBody>
      </p:sp>
      <p:sp>
        <p:nvSpPr>
          <p:cNvPr id="276" name="Google Shape;276;p32"/>
          <p:cNvSpPr txBox="1">
            <a:spLocks noGrp="1"/>
          </p:cNvSpPr>
          <p:nvPr>
            <p:ph type="body" idx="1"/>
          </p:nvPr>
        </p:nvSpPr>
        <p:spPr>
          <a:xfrm>
            <a:off x="3519058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 are built from prior experience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 expect new input to “fit” the existing model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Updates are </a:t>
            </a:r>
            <a:r>
              <a:rPr lang="en-US" sz="2400" b="1" dirty="0">
                <a:ea typeface="Arial"/>
                <a:cs typeface="Arial"/>
                <a:sym typeface="Arial"/>
              </a:rPr>
              <a:t>expensive</a:t>
            </a:r>
            <a:r>
              <a:rPr lang="en-US" sz="2400" dirty="0">
                <a:ea typeface="Arial"/>
                <a:cs typeface="Arial"/>
                <a:sym typeface="Arial"/>
              </a:rPr>
              <a:t>: given input that almost fits, we’ll distort information to avoid re-fitting the model</a:t>
            </a:r>
            <a:endParaRPr sz="2400" b="1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Expectation</a:t>
            </a:r>
            <a:r>
              <a:rPr lang="en-US" sz="2400" dirty="0">
                <a:ea typeface="Arial"/>
                <a:cs typeface="Arial"/>
                <a:sym typeface="Arial"/>
              </a:rPr>
              <a:t> is at least as strong as perception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77" name="Google Shape;277;p32"/>
          <p:cNvGrpSpPr/>
          <p:nvPr/>
        </p:nvGrpSpPr>
        <p:grpSpPr>
          <a:xfrm>
            <a:off x="4759039" y="5340930"/>
            <a:ext cx="4191000" cy="76200"/>
            <a:chOff x="2057400" y="4038600"/>
            <a:chExt cx="4191000" cy="76200"/>
          </a:xfrm>
        </p:grpSpPr>
        <p:cxnSp>
          <p:nvCxnSpPr>
            <p:cNvPr id="278" name="Google Shape;278;p32"/>
            <p:cNvCxnSpPr/>
            <p:nvPr/>
          </p:nvCxnSpPr>
          <p:spPr>
            <a:xfrm rot="10800000" flipH="1">
              <a:off x="2057400" y="4038600"/>
              <a:ext cx="5334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32"/>
            <p:cNvCxnSpPr/>
            <p:nvPr/>
          </p:nvCxnSpPr>
          <p:spPr>
            <a:xfrm rot="10800000" flipH="1">
              <a:off x="3886200" y="4038600"/>
              <a:ext cx="2286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p32"/>
            <p:cNvCxnSpPr/>
            <p:nvPr/>
          </p:nvCxnSpPr>
          <p:spPr>
            <a:xfrm rot="10800000" flipH="1">
              <a:off x="5715000" y="4038600"/>
              <a:ext cx="5334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4E94598F-3EC1-6A28-B5A6-D4D3E0727D38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3"/>
          <p:cNvPicPr preferRelativeResize="0"/>
          <p:nvPr/>
        </p:nvPicPr>
        <p:blipFill rotWithShape="1">
          <a:blip r:embed="rId3">
            <a:alphaModFix/>
          </a:blip>
          <a:srcRect t="14706" b="18277"/>
          <a:stretch/>
        </p:blipFill>
        <p:spPr>
          <a:xfrm>
            <a:off x="4377604" y="2233411"/>
            <a:ext cx="6429375" cy="345336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3546766" y="25631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2. Mental models form quickly, &amp; update slowly</a:t>
            </a:r>
            <a:endParaRPr sz="324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3"/>
          <p:cNvSpPr txBox="1">
            <a:spLocks noGrp="1"/>
          </p:cNvSpPr>
          <p:nvPr>
            <p:ph type="body" idx="1"/>
          </p:nvPr>
        </p:nvSpPr>
        <p:spPr>
          <a:xfrm>
            <a:off x="3546766" y="162791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“First impressions matter”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Early information can have the highest impact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order in which we present pieces of information can shape how a person understands the whole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Once a mental model is formed, it takes effort to alter it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F90FFA3-D3B1-DE8C-A0CD-789099D15108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 t="5367" b="11835"/>
          <a:stretch/>
        </p:blipFill>
        <p:spPr>
          <a:xfrm>
            <a:off x="5043062" y="2141149"/>
            <a:ext cx="4886325" cy="42665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34"/>
          <p:cNvGrpSpPr/>
          <p:nvPr/>
        </p:nvGrpSpPr>
        <p:grpSpPr>
          <a:xfrm>
            <a:off x="5805061" y="2427304"/>
            <a:ext cx="914400" cy="1283068"/>
            <a:chOff x="2743200" y="2057400"/>
            <a:chExt cx="914400" cy="1283068"/>
          </a:xfrm>
        </p:grpSpPr>
        <p:sp>
          <p:nvSpPr>
            <p:cNvPr id="294" name="Google Shape;294;p34"/>
            <p:cNvSpPr/>
            <p:nvPr/>
          </p:nvSpPr>
          <p:spPr>
            <a:xfrm>
              <a:off x="2743200" y="2057400"/>
              <a:ext cx="9144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2743200" y="243840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1186680">
              <a:off x="2831732" y="281940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34"/>
          <p:cNvSpPr txBox="1">
            <a:spLocks noGrp="1"/>
          </p:cNvSpPr>
          <p:nvPr>
            <p:ph type="title"/>
          </p:nvPr>
        </p:nvSpPr>
        <p:spPr>
          <a:xfrm>
            <a:off x="3519061" y="464129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3. New information gets incorporated </a:t>
            </a:r>
            <a:b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    into the existing model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98" name="Google Shape;298;p34"/>
          <p:cNvSpPr txBox="1">
            <a:spLocks noGrp="1"/>
          </p:cNvSpPr>
          <p:nvPr>
            <p:ph type="body" idx="1"/>
          </p:nvPr>
        </p:nvSpPr>
        <p:spPr>
          <a:xfrm>
            <a:off x="3519061" y="1683329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Integrating competing perspectives is challenging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Switching between multiple perspectives is also difficult (visually or mentally)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Tricky part</a:t>
            </a:r>
            <a:r>
              <a:rPr lang="en-US" sz="2400" dirty="0">
                <a:ea typeface="Arial"/>
                <a:cs typeface="Arial"/>
                <a:sym typeface="Arial"/>
              </a:rPr>
              <a:t>: real-world problem often require such perspective switching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5980CFB0-94C1-0CD0-9443-D187F7B268FE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082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082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2156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3491355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4. Initial exposure interferes with </a:t>
            </a:r>
            <a:b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   accurate perception</a:t>
            </a:r>
            <a:endParaRPr sz="324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10380673" y="3971509"/>
            <a:ext cx="114646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Blur size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128px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64px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32px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16px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8px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None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23FD1EC1-6C37-E3B2-BC9E-20B0DAD1A3DC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3546771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4. Initial exposure interferes with </a:t>
            </a:r>
            <a:b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   accurate perception</a:t>
            </a:r>
            <a:endParaRPr sz="324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1"/>
          </p:nvPr>
        </p:nvSpPr>
        <p:spPr>
          <a:xfrm>
            <a:off x="35467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Longer exposure to ambiguous data makes people </a:t>
            </a:r>
            <a:r>
              <a:rPr lang="en-US" sz="2400" b="1" dirty="0">
                <a:ea typeface="Arial"/>
                <a:cs typeface="Arial"/>
                <a:sym typeface="Arial"/>
              </a:rPr>
              <a:t>more confident </a:t>
            </a:r>
            <a:r>
              <a:rPr lang="en-US" sz="2400" dirty="0">
                <a:ea typeface="Arial"/>
                <a:cs typeface="Arial"/>
                <a:sym typeface="Arial"/>
              </a:rPr>
              <a:t>in their initial model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is true even if new data presents strong evidence that their model is </a:t>
            </a:r>
            <a:r>
              <a:rPr lang="en-US" sz="2400" b="1" dirty="0">
                <a:ea typeface="Arial"/>
                <a:cs typeface="Arial"/>
                <a:sym typeface="Arial"/>
              </a:rPr>
              <a:t>wrong</a:t>
            </a:r>
            <a:r>
              <a:rPr lang="en-US" sz="2400" dirty="0">
                <a:ea typeface="Arial"/>
                <a:cs typeface="Arial"/>
                <a:sym typeface="Arial"/>
              </a:rPr>
              <a:t>!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Important: need to be intentional when we design, because incremental information can be </a:t>
            </a:r>
            <a:r>
              <a:rPr lang="en-US" sz="2400" b="1" dirty="0">
                <a:ea typeface="Arial"/>
                <a:cs typeface="Arial"/>
                <a:sym typeface="Arial"/>
              </a:rPr>
              <a:t>misleading</a:t>
            </a:r>
            <a:endParaRPr sz="2400" dirty="0"/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64E7274A-6003-1953-0707-F7E859D2021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body" idx="1"/>
          </p:nvPr>
        </p:nvSpPr>
        <p:spPr>
          <a:xfrm>
            <a:off x="3532911" y="346365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25729" indent="-11429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good: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Well-tuned mental models let us process information quickly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Frees up more processing power to synthesize information</a:t>
            </a:r>
            <a:endParaRPr sz="2400" dirty="0"/>
          </a:p>
          <a:p>
            <a:pPr marL="125729" indent="-11429"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bad: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People (esp. experts) tend not to notice information that contradicts their mental model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“fresh pair of eyes” can be beneficial</a:t>
            </a:r>
            <a:endParaRPr sz="2400" dirty="0"/>
          </a:p>
          <a:p>
            <a:pPr marL="125729" indent="-11429"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ugly: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 are unavoidable: everyone has them, and they’re all different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Key:</a:t>
            </a:r>
            <a:r>
              <a:rPr lang="en-US" sz="2400" dirty="0">
                <a:ea typeface="Arial"/>
                <a:cs typeface="Arial"/>
                <a:sym typeface="Arial"/>
              </a:rPr>
              <a:t> be aware of how mental models form, how they shape perception, and how to support (or challenge) them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0305E3B6-892E-37E6-D911-8E67520E7FC7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790" t="5541" r="1131" b="6845"/>
          <a:stretch/>
        </p:blipFill>
        <p:spPr>
          <a:xfrm>
            <a:off x="3552092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05F76-64CB-CE56-8CE4-21DD79766A9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perception?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0152" t="742" r="10791" b="1382"/>
          <a:stretch/>
        </p:blipFill>
        <p:spPr>
          <a:xfrm>
            <a:off x="3686035" y="955431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1" name="Google Shape;121;p17"/>
          <p:cNvSpPr txBox="1"/>
          <p:nvPr/>
        </p:nvSpPr>
        <p:spPr>
          <a:xfrm>
            <a:off x="5904338" y="4155831"/>
            <a:ext cx="3770884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(sometimes imperfect) </a:t>
            </a:r>
            <a:endParaRPr dirty="0"/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by which we </a:t>
            </a:r>
            <a:endParaRPr dirty="0"/>
          </a:p>
          <a:p>
            <a:pPr algn="ctr"/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en-U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interpret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 signals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F2D5B-5E26-9DB3-A274-946A8239BD9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 (def.)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6308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344019-F336-662C-0F33-5E41416E8C1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Mental Models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is perception?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does it work?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Pre-attentive processing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Perceptual problems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Estimating magnitude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1002B5-B53F-8622-7C85-67B5AF8FB382}"/>
              </a:ext>
            </a:extLst>
          </p:cNvPr>
          <p:cNvSpPr/>
          <p:nvPr/>
        </p:nvSpPr>
        <p:spPr>
          <a:xfrm>
            <a:off x="8839200" y="1723292"/>
            <a:ext cx="2895600" cy="344658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I’m going to flash a bunch of slides quickly today. If that doesn’t work for you, you are welcome to step out, close your eyes, etc.. (none of us will be offended and I will fill you in on anything crucial you missed!)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 descr="Pages from lecture2-perceptionandprinciples-140227091630-phpapp0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5081" y="-4572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B8D7F3-EB9B-7D23-7D4B-FE77786B36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709481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 things are processed slowly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F80FD2-B704-8190-A365-FDCEDEFF7B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3493477" y="21687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Others are incredibly fast</a:t>
            </a:r>
            <a:endParaRPr sz="24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E6256-D495-FD14-0A25-46B45278125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  <p:pic>
        <p:nvPicPr>
          <p:cNvPr id="3" name="Google Shape;139;p20">
            <a:extLst>
              <a:ext uri="{FF2B5EF4-FFF2-40B4-BE49-F238E27FC236}">
                <a16:creationId xmlns:a16="http://schemas.microsoft.com/office/drawing/2014/main" id="{0F3D0DFC-8916-80DD-2AFD-5753CF3662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46" name="Google Shape;146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l="48255" t="34045" r="48797" b="59096"/>
          <a:stretch/>
        </p:blipFill>
        <p:spPr>
          <a:xfrm>
            <a:off x="7679541" y="2666954"/>
            <a:ext cx="242587" cy="423348"/>
          </a:xfrm>
          <a:prstGeom prst="roundRect">
            <a:avLst>
              <a:gd name="adj" fmla="val 42157"/>
            </a:avLst>
          </a:prstGeom>
          <a:noFill/>
          <a:ln w="635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3516923" y="31066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Fast = “pre-attentive processing”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3516923" y="16822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Things that happen in &lt;200ms of visual stimulation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Performed in parallel across the entire visual field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Example…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FA268-3636-06E9-A9CA-4084342E066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 descr="Capture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77661" y="93784"/>
            <a:ext cx="9179169" cy="668215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36802C-A746-80BB-073E-274A7E1CFCA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Perception: Pre-attentive Processing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470030" y="28721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What did you see?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797" b="5796"/>
          <a:stretch/>
        </p:blipFill>
        <p:spPr>
          <a:xfrm>
            <a:off x="3610708" y="1277816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37799-5320-1478-81F7-05E27A7F34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Perception: Pre-attentive Processing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4015154" y="2639598"/>
            <a:ext cx="7010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“An understanding of what is processed pre-attentively is probably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most important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contribution that visual science can make to data visualization” (Ware, 2004, p. 19)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B0A06-519B-284C-B913-DB8A42F4668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On the next slide I want you to count how many zeros you see as fast as you can. Raise your hand (do not shout the number) when you have the answer.  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  <p:extLst>
      <p:ext uri="{BB962C8B-B14F-4D97-AF65-F5344CB8AC3E}">
        <p14:creationId xmlns:p14="http://schemas.microsoft.com/office/powerpoint/2010/main" val="1650403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1281768756138976546984506985624982826762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9809858458224519856458945098459985943585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9891330249945959595772564675750678974567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8845789819821677654876364968560912949686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zeros are there?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4" descr="human-computer-intera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371114" y="1510144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/>
          <p:nvPr/>
        </p:nvSpPr>
        <p:spPr>
          <a:xfrm>
            <a:off x="4066314" y="976743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4" descr="human-computer-intera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821278" y="1649844"/>
            <a:ext cx="1502836" cy="167216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5" name="Google Shape;185;p24"/>
          <p:cNvGrpSpPr/>
          <p:nvPr/>
        </p:nvGrpSpPr>
        <p:grpSpPr>
          <a:xfrm>
            <a:off x="5704612" y="1649844"/>
            <a:ext cx="2233084" cy="1672167"/>
            <a:chOff x="3238498" y="1968500"/>
            <a:chExt cx="2233084" cy="1672167"/>
          </a:xfrm>
        </p:grpSpPr>
        <p:pic>
          <p:nvPicPr>
            <p:cNvPr id="186" name="Google Shape;186;p24" descr="human-computer-interaction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87" name="Google Shape;187;p24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8" name="Google Shape;18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1714" y="976743"/>
            <a:ext cx="22098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8CC1E95-D4A9-6C1F-B6B8-E44E698B8FA1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Visualization helps shape </a:t>
            </a:r>
            <a:r>
              <a:rPr lang="en-US" i="1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  <a:endParaRPr lang="en-US"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1281768756138976546984506985624982826762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9809858458224519856458945098459985943585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9891330249945959595772564675750678974567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8845789819821677654876364968560912949686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do the same on the next slide for threes.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  <p:extLst>
      <p:ext uri="{BB962C8B-B14F-4D97-AF65-F5344CB8AC3E}">
        <p14:creationId xmlns:p14="http://schemas.microsoft.com/office/powerpoint/2010/main" val="2647059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body" idx="1"/>
          </p:nvPr>
        </p:nvSpPr>
        <p:spPr>
          <a:xfrm>
            <a:off x="3493477" y="104177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12817687561</a:t>
            </a:r>
            <a:r>
              <a:rPr lang="en-US" sz="24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8976546984506985604982826762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980985845822450985645894509845098094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585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90910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0209905959595772564675050678904567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8845789809821677654876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64908560912949686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threes are there?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133B8-68C6-EF1B-1F9A-67DD5243880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counting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512820" y="1710861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1: </a:t>
            </a:r>
            <a:r>
              <a:rPr lang="en-US" sz="2400" dirty="0">
                <a:ea typeface="Arial"/>
                <a:cs typeface="Arial"/>
                <a:sym typeface="Arial"/>
              </a:rPr>
              <a:t>how do we (vis designers) use pre-attentive processing to our advantage?</a:t>
            </a:r>
            <a:endParaRPr sz="24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2: </a:t>
            </a:r>
            <a:r>
              <a:rPr lang="en-US" sz="2400" dirty="0">
                <a:ea typeface="Arial"/>
                <a:cs typeface="Arial"/>
                <a:sym typeface="Arial"/>
              </a:rPr>
              <a:t>what do we need to watch out for?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911405" y="2450122"/>
            <a:ext cx="7319303" cy="39037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There’s only one instance of something on each of the next slides. What is it? 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926414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/>
          <p:nvPr/>
        </p:nvSpPr>
        <p:spPr>
          <a:xfrm>
            <a:off x="40737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48262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55787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63311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70836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40737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4826243" y="202639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55787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63311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70836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40737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48262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55787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70836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40737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48262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55787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63311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70836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63311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40737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48262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55787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63311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70836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40737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48262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55787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63311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70836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78361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85886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93410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783614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85886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93410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78361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93410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78361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85886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93410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85886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/>
          <p:nvPr/>
        </p:nvSpPr>
        <p:spPr>
          <a:xfrm>
            <a:off x="78361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85886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93410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78361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85886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93410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2"/>
          <p:cNvSpPr/>
          <p:nvPr/>
        </p:nvSpPr>
        <p:spPr>
          <a:xfrm>
            <a:off x="100935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100935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100935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100935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100935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2"/>
          <p:cNvSpPr/>
          <p:nvPr/>
        </p:nvSpPr>
        <p:spPr>
          <a:xfrm>
            <a:off x="100935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929C6-00E8-9582-D78C-5B13B9100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color (hue)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/>
          <p:nvPr/>
        </p:nvSpPr>
        <p:spPr>
          <a:xfrm>
            <a:off x="42027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49551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57076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64601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72126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42027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49551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57076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64601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72126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42027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3"/>
          <p:cNvSpPr/>
          <p:nvPr/>
        </p:nvSpPr>
        <p:spPr>
          <a:xfrm>
            <a:off x="49551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57076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72126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42027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49551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570767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3"/>
          <p:cNvSpPr/>
          <p:nvPr/>
        </p:nvSpPr>
        <p:spPr>
          <a:xfrm>
            <a:off x="64601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3"/>
          <p:cNvSpPr/>
          <p:nvPr/>
        </p:nvSpPr>
        <p:spPr>
          <a:xfrm>
            <a:off x="72126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64601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42027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49551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57076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64601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72126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42027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49551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57076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64601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72126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79650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87175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94700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3"/>
          <p:cNvSpPr/>
          <p:nvPr/>
        </p:nvSpPr>
        <p:spPr>
          <a:xfrm>
            <a:off x="79650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87175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94700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79650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94700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79650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94700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87175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79650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87175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94700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79650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87175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94700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102225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102225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102225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102225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102225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102225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8717573" y="3511061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8B1ED-1AD4-615F-5057-B856504AB27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(curvature)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/>
          <p:nvPr/>
        </p:nvSpPr>
        <p:spPr>
          <a:xfrm>
            <a:off x="41792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4931752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5684227" y="1381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4"/>
          <p:cNvSpPr/>
          <p:nvPr/>
        </p:nvSpPr>
        <p:spPr>
          <a:xfrm>
            <a:off x="71891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4931752" y="2143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64367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41792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56842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718917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4179277" y="3667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5684227" y="3667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643670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643670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41792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4931752" y="4429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56842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71891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493175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643670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718917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8694127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9446602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7941652" y="2143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94466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794165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9446602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4"/>
          <p:cNvSpPr/>
          <p:nvPr/>
        </p:nvSpPr>
        <p:spPr>
          <a:xfrm>
            <a:off x="794165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86941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86941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9446602" y="4429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869412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101990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101990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10199077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101990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10199077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417927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41792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4931752" y="2905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718917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643670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643670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56842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568422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4931752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10192981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71891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794165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794165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7941652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869412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86941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9440506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9440506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939DD-6BF4-5767-D533-76EB8635092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+ color?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>
            <a:spLocks noGrp="1"/>
          </p:cNvSpPr>
          <p:nvPr>
            <p:ph type="body" idx="1"/>
          </p:nvPr>
        </p:nvSpPr>
        <p:spPr>
          <a:xfrm>
            <a:off x="3493477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</a:t>
            </a:r>
            <a:r>
              <a:rPr lang="en-US" sz="2400" dirty="0">
                <a:ea typeface="Arial"/>
                <a:cs typeface="Arial"/>
                <a:sym typeface="Arial"/>
              </a:rPr>
              <a:t> this is called “conjunction”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If you search for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things, you get a bunch of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circles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Similarly, if you search for search for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, you get a bunch of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1E6DAE"/>
                </a:solidFill>
                <a:ea typeface="Arial"/>
                <a:cs typeface="Arial"/>
                <a:sym typeface="Arial"/>
              </a:rPr>
              <a:t>blue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Either way, you have to search through them all one by one!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85531-7284-6A4C-3756-EB0465F1C8C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Discussion: what’s going on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>
            <a:spLocks noGrp="1"/>
          </p:cNvSpPr>
          <p:nvPr>
            <p:ph type="body" idx="1"/>
          </p:nvPr>
        </p:nvSpPr>
        <p:spPr>
          <a:xfrm>
            <a:off x="3616719" y="894404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237743" indent="-237743">
              <a:lnSpc>
                <a:spcPct val="100000"/>
              </a:lnSpc>
              <a:spcBef>
                <a:spcPts val="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Whatever draws our eyes draws our attention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can be useful</a:t>
            </a:r>
            <a:endParaRPr sz="2400" dirty="0"/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 It can also be problematic:</a:t>
            </a:r>
            <a:endParaRPr sz="2400" dirty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6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8C094-0892-D4F4-F619-3FAFE0B34E8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>
            <a:spLocks noGrp="1"/>
          </p:cNvSpPr>
          <p:nvPr>
            <p:ph type="title"/>
          </p:nvPr>
        </p:nvSpPr>
        <p:spPr>
          <a:xfrm>
            <a:off x="3530600" y="7239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Ex. </a:t>
            </a: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flicker</a:t>
            </a: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can cause change blindness</a:t>
            </a:r>
            <a:endParaRPr sz="28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7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FF3BA-8641-1BB0-2E0C-31FB45C48FC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16" name="Picture 15" descr="A dog sitting on a bridge&#10;&#10;Description automatically generated">
            <a:extLst>
              <a:ext uri="{FF2B5EF4-FFF2-40B4-BE49-F238E27FC236}">
                <a16:creationId xmlns:a16="http://schemas.microsoft.com/office/drawing/2014/main" id="{BF0C9145-B22D-A473-9431-D1F5FF1A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435" b="16736"/>
          <a:stretch/>
        </p:blipFill>
        <p:spPr>
          <a:xfrm>
            <a:off x="4102100" y="1714500"/>
            <a:ext cx="6070600" cy="4178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376250"/>
            <a:ext cx="6324600" cy="57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body" idx="1"/>
          </p:nvPr>
        </p:nvSpPr>
        <p:spPr>
          <a:xfrm>
            <a:off x="6248400" y="1870364"/>
            <a:ext cx="5690681" cy="388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 are exposed to huge amounts of information all the time</a:t>
            </a:r>
            <a:endParaRPr sz="2400" dirty="0"/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So much, in fact, that we can’t process it all fast enough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7050B07F-3217-BACE-E155-43FCEC8115F1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Information overload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 txBox="1">
            <a:spLocks noGrp="1"/>
          </p:cNvSpPr>
          <p:nvPr>
            <p:ph type="title"/>
          </p:nvPr>
        </p:nvSpPr>
        <p:spPr>
          <a:xfrm>
            <a:off x="3478718" y="279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Can you see it now?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DC0F09-9D68-7C93-F08E-D4922EE55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8" name="Picture 7" descr="A dog sitting on a bridge&#10;&#10;Description automatically generated">
            <a:extLst>
              <a:ext uri="{FF2B5EF4-FFF2-40B4-BE49-F238E27FC236}">
                <a16:creationId xmlns:a16="http://schemas.microsoft.com/office/drawing/2014/main" id="{05DE8A9A-C540-362F-FE1A-4240D9B5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342" y="1123837"/>
            <a:ext cx="4013200" cy="5321300"/>
          </a:xfrm>
          <a:prstGeom prst="rect">
            <a:avLst/>
          </a:prstGeom>
        </p:spPr>
      </p:pic>
      <p:pic>
        <p:nvPicPr>
          <p:cNvPr id="10" name="Picture 9" descr="A dog sitting on a bridge&#10;&#10;Description automatically generated">
            <a:extLst>
              <a:ext uri="{FF2B5EF4-FFF2-40B4-BE49-F238E27FC236}">
                <a16:creationId xmlns:a16="http://schemas.microsoft.com/office/drawing/2014/main" id="{833C6BCC-0875-8A8F-6096-CC62B997C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518" y="1136537"/>
            <a:ext cx="401320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"/>
          <p:cNvSpPr txBox="1">
            <a:spLocks noGrp="1"/>
          </p:cNvSpPr>
          <p:nvPr>
            <p:ph type="title"/>
          </p:nvPr>
        </p:nvSpPr>
        <p:spPr>
          <a:xfrm>
            <a:off x="3581400" y="81502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sz="2400" dirty="0">
              <a:latin typeface="+mn-lt"/>
            </a:endParaRPr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 b="55199"/>
          <a:stretch/>
        </p:blipFill>
        <p:spPr>
          <a:xfrm>
            <a:off x="4747846" y="1957755"/>
            <a:ext cx="5334000" cy="261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 rotWithShape="1">
          <a:blip r:embed="rId3">
            <a:alphaModFix/>
          </a:blip>
          <a:srcRect l="2035" t="56487" r="-2034" b="-1287"/>
          <a:stretch/>
        </p:blipFill>
        <p:spPr>
          <a:xfrm>
            <a:off x="4857574" y="2083710"/>
            <a:ext cx="5334000" cy="26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175F080-0CB1-1443-CB6C-8D0DAC93141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212" r="-1211"/>
          <a:stretch/>
        </p:blipFill>
        <p:spPr>
          <a:xfrm>
            <a:off x="3581400" y="131884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EFB6D7-97C2-A03D-587D-B1B63941156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sp>
        <p:nvSpPr>
          <p:cNvPr id="6" name="Google Shape;467;p39">
            <a:extLst>
              <a:ext uri="{FF2B5EF4-FFF2-40B4-BE49-F238E27FC236}">
                <a16:creationId xmlns:a16="http://schemas.microsoft.com/office/drawing/2014/main" id="{D640D403-2570-AA4F-4866-53D25670D323}"/>
              </a:ext>
            </a:extLst>
          </p:cNvPr>
          <p:cNvSpPr txBox="1">
            <a:spLocks/>
          </p:cNvSpPr>
          <p:nvPr/>
        </p:nvSpPr>
        <p:spPr>
          <a:xfrm>
            <a:off x="3581400" y="58056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lang="en-US" sz="2400" dirty="0">
              <a:latin typeface="+mn-l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"/>
          <p:cNvSpPr txBox="1">
            <a:spLocks noGrp="1"/>
          </p:cNvSpPr>
          <p:nvPr>
            <p:ph type="title"/>
          </p:nvPr>
        </p:nvSpPr>
        <p:spPr>
          <a:xfrm>
            <a:off x="3481754" y="55098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Okay, what about </a:t>
            </a:r>
            <a:r>
              <a:rPr lang="en-US" sz="2400" b="1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attentive</a:t>
            </a: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processing?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F4CFDB-4883-9C99-3C99-B91C0D8CFE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2"/>
          <p:cNvSpPr txBox="1">
            <a:spLocks noGrp="1"/>
          </p:cNvSpPr>
          <p:nvPr>
            <p:ph type="title"/>
          </p:nvPr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2"/>
          <p:cNvSpPr txBox="1">
            <a:spLocks noGrp="1"/>
          </p:cNvSpPr>
          <p:nvPr>
            <p:ph type="body" idx="1"/>
          </p:nvPr>
        </p:nvSpPr>
        <p:spPr>
          <a:xfrm>
            <a:off x="355708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lower bar?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2x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3862751" y="3352800"/>
            <a:ext cx="3657600" cy="304800"/>
          </a:xfrm>
          <a:prstGeom prst="rect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2"/>
          <p:cNvSpPr/>
          <p:nvPr/>
        </p:nvSpPr>
        <p:spPr>
          <a:xfrm>
            <a:off x="3862751" y="4038600"/>
            <a:ext cx="7315200" cy="304800"/>
          </a:xfrm>
          <a:prstGeom prst="rect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2"/>
          <p:cNvSpPr/>
          <p:nvPr/>
        </p:nvSpPr>
        <p:spPr>
          <a:xfrm>
            <a:off x="3862751" y="3352800"/>
            <a:ext cx="3657600" cy="3048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1C5642-2684-C0C2-B424-9BCE06CB1EF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43"/>
          <p:cNvGrpSpPr/>
          <p:nvPr/>
        </p:nvGrpSpPr>
        <p:grpSpPr>
          <a:xfrm>
            <a:off x="7595681" y="2526324"/>
            <a:ext cx="1828800" cy="1828800"/>
            <a:chOff x="4495800" y="2895600"/>
            <a:chExt cx="1828800" cy="1828800"/>
          </a:xfrm>
        </p:grpSpPr>
        <p:sp>
          <p:nvSpPr>
            <p:cNvPr id="496" name="Google Shape;496;p43"/>
            <p:cNvSpPr/>
            <p:nvPr/>
          </p:nvSpPr>
          <p:spPr>
            <a:xfrm>
              <a:off x="4495800" y="38100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5410200" y="38100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4495800" y="28956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5410200" y="28956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43"/>
          <p:cNvSpPr txBox="1">
            <a:spLocks noGrp="1"/>
          </p:cNvSpPr>
          <p:nvPr>
            <p:ph type="body" idx="1"/>
          </p:nvPr>
        </p:nvSpPr>
        <p:spPr>
          <a:xfrm>
            <a:off x="3557081" y="123092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right square?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4x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3"/>
          <p:cNvSpPr/>
          <p:nvPr/>
        </p:nvSpPr>
        <p:spPr>
          <a:xfrm>
            <a:off x="5843081" y="2983524"/>
            <a:ext cx="914400" cy="9144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3"/>
          <p:cNvSpPr/>
          <p:nvPr/>
        </p:nvSpPr>
        <p:spPr>
          <a:xfrm>
            <a:off x="7595681" y="2526324"/>
            <a:ext cx="1828800" cy="1828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B60FBF-36CA-019D-1BFC-3A738FB1BBC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sp>
        <p:nvSpPr>
          <p:cNvPr id="7" name="Google Shape;486;p42">
            <a:extLst>
              <a:ext uri="{FF2B5EF4-FFF2-40B4-BE49-F238E27FC236}">
                <a16:creationId xmlns:a16="http://schemas.microsoft.com/office/drawing/2014/main" id="{72947F9C-D8B0-3A9C-8D19-4FDCB7E4C5CC}"/>
              </a:ext>
            </a:extLst>
          </p:cNvPr>
          <p:cNvSpPr txBox="1">
            <a:spLocks/>
          </p:cNvSpPr>
          <p:nvPr/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44"/>
          <p:cNvGrpSpPr/>
          <p:nvPr/>
        </p:nvGrpSpPr>
        <p:grpSpPr>
          <a:xfrm>
            <a:off x="4623881" y="1916724"/>
            <a:ext cx="3200400" cy="3200400"/>
            <a:chOff x="4648200" y="1676400"/>
            <a:chExt cx="3200400" cy="3200400"/>
          </a:xfrm>
        </p:grpSpPr>
        <p:sp>
          <p:nvSpPr>
            <p:cNvPr id="509" name="Google Shape;509;p44"/>
            <p:cNvSpPr/>
            <p:nvPr/>
          </p:nvSpPr>
          <p:spPr>
            <a:xfrm flipH="1">
              <a:off x="64770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4"/>
            <p:cNvSpPr/>
            <p:nvPr/>
          </p:nvSpPr>
          <p:spPr>
            <a:xfrm flipH="1">
              <a:off x="55626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 flipH="1">
              <a:off x="46482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4"/>
            <p:cNvSpPr/>
            <p:nvPr/>
          </p:nvSpPr>
          <p:spPr>
            <a:xfrm flipH="1">
              <a:off x="66294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4"/>
            <p:cNvSpPr/>
            <p:nvPr/>
          </p:nvSpPr>
          <p:spPr>
            <a:xfrm flipH="1">
              <a:off x="57150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4"/>
            <p:cNvSpPr/>
            <p:nvPr/>
          </p:nvSpPr>
          <p:spPr>
            <a:xfrm flipH="1">
              <a:off x="48006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4"/>
            <p:cNvSpPr/>
            <p:nvPr/>
          </p:nvSpPr>
          <p:spPr>
            <a:xfrm flipH="1">
              <a:off x="67818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4"/>
            <p:cNvSpPr/>
            <p:nvPr/>
          </p:nvSpPr>
          <p:spPr>
            <a:xfrm flipH="1">
              <a:off x="58674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4"/>
            <p:cNvSpPr/>
            <p:nvPr/>
          </p:nvSpPr>
          <p:spPr>
            <a:xfrm flipH="1">
              <a:off x="49530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4"/>
            <p:cNvSpPr/>
            <p:nvPr/>
          </p:nvSpPr>
          <p:spPr>
            <a:xfrm flipH="1">
              <a:off x="64770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4"/>
            <p:cNvSpPr/>
            <p:nvPr/>
          </p:nvSpPr>
          <p:spPr>
            <a:xfrm flipH="1">
              <a:off x="55626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4"/>
            <p:cNvSpPr/>
            <p:nvPr/>
          </p:nvSpPr>
          <p:spPr>
            <a:xfrm flipH="1">
              <a:off x="46482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4"/>
            <p:cNvSpPr/>
            <p:nvPr/>
          </p:nvSpPr>
          <p:spPr>
            <a:xfrm flipH="1">
              <a:off x="66294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4"/>
            <p:cNvSpPr/>
            <p:nvPr/>
          </p:nvSpPr>
          <p:spPr>
            <a:xfrm flipH="1">
              <a:off x="57150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4"/>
            <p:cNvSpPr/>
            <p:nvPr/>
          </p:nvSpPr>
          <p:spPr>
            <a:xfrm flipH="1">
              <a:off x="48006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4"/>
            <p:cNvSpPr/>
            <p:nvPr/>
          </p:nvSpPr>
          <p:spPr>
            <a:xfrm flipH="1">
              <a:off x="67818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4"/>
            <p:cNvSpPr/>
            <p:nvPr/>
          </p:nvSpPr>
          <p:spPr>
            <a:xfrm flipH="1">
              <a:off x="58674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4"/>
            <p:cNvSpPr/>
            <p:nvPr/>
          </p:nvSpPr>
          <p:spPr>
            <a:xfrm flipH="1">
              <a:off x="49530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4"/>
            <p:cNvSpPr/>
            <p:nvPr/>
          </p:nvSpPr>
          <p:spPr>
            <a:xfrm flipH="1">
              <a:off x="64770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 flipH="1">
              <a:off x="55626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 flipH="1">
              <a:off x="46482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4"/>
            <p:cNvSpPr/>
            <p:nvPr/>
          </p:nvSpPr>
          <p:spPr>
            <a:xfrm flipH="1">
              <a:off x="66294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4"/>
            <p:cNvSpPr/>
            <p:nvPr/>
          </p:nvSpPr>
          <p:spPr>
            <a:xfrm flipH="1">
              <a:off x="57150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4"/>
            <p:cNvSpPr/>
            <p:nvPr/>
          </p:nvSpPr>
          <p:spPr>
            <a:xfrm flipH="1">
              <a:off x="48006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4"/>
            <p:cNvSpPr/>
            <p:nvPr/>
          </p:nvSpPr>
          <p:spPr>
            <a:xfrm flipH="1">
              <a:off x="67818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4"/>
            <p:cNvSpPr/>
            <p:nvPr/>
          </p:nvSpPr>
          <p:spPr>
            <a:xfrm flipH="1">
              <a:off x="58674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4"/>
            <p:cNvSpPr/>
            <p:nvPr/>
          </p:nvSpPr>
          <p:spPr>
            <a:xfrm flipH="1">
              <a:off x="49530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7" name="Google Shape;537;p44"/>
          <p:cNvSpPr txBox="1">
            <a:spLocks noGrp="1"/>
          </p:cNvSpPr>
          <p:nvPr>
            <p:ph type="body" idx="1"/>
          </p:nvPr>
        </p:nvSpPr>
        <p:spPr>
          <a:xfrm>
            <a:off x="3557081" y="123092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left cube?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27x</a:t>
            </a:r>
            <a:endParaRPr sz="2400" b="1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4"/>
          <p:cNvSpPr/>
          <p:nvPr/>
        </p:nvSpPr>
        <p:spPr>
          <a:xfrm flipH="1">
            <a:off x="4623881" y="1916724"/>
            <a:ext cx="3200400" cy="3200400"/>
          </a:xfrm>
          <a:prstGeom prst="cube">
            <a:avLst>
              <a:gd name="adj" fmla="val 15206"/>
            </a:avLst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4"/>
          <p:cNvSpPr/>
          <p:nvPr/>
        </p:nvSpPr>
        <p:spPr>
          <a:xfrm flipH="1">
            <a:off x="9043481" y="3135924"/>
            <a:ext cx="1066800" cy="1066800"/>
          </a:xfrm>
          <a:prstGeom prst="cube">
            <a:avLst>
              <a:gd name="adj" fmla="val 15206"/>
            </a:avLst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31C550-9D83-5C6F-B9F7-012D000E610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sp>
        <p:nvSpPr>
          <p:cNvPr id="6" name="Google Shape;486;p42">
            <a:extLst>
              <a:ext uri="{FF2B5EF4-FFF2-40B4-BE49-F238E27FC236}">
                <a16:creationId xmlns:a16="http://schemas.microsoft.com/office/drawing/2014/main" id="{4D7A3CE9-EF09-6B74-FA64-74B5F74242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12700" cap="rnd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45" name="Google Shape;545;p45"/>
          <p:cNvSpPr txBox="1">
            <a:spLocks noGrp="1"/>
          </p:cNvSpPr>
          <p:nvPr>
            <p:ph type="title"/>
          </p:nvPr>
        </p:nvSpPr>
        <p:spPr>
          <a:xfrm>
            <a:off x="3622431" y="240323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“Apparent” magnitude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6" name="Google Shape;546;p45"/>
          <p:cNvSpPr/>
          <p:nvPr/>
        </p:nvSpPr>
        <p:spPr>
          <a:xfrm>
            <a:off x="5257800" y="6581002"/>
            <a:ext cx="541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http://makingmaps.net/2007/08/28/perceptual-scaling-of-map-symbols/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5"/>
          <p:cNvSpPr/>
          <p:nvPr/>
        </p:nvSpPr>
        <p:spPr>
          <a:xfrm>
            <a:off x="4308231" y="1611923"/>
            <a:ext cx="4343400" cy="43434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8" name="Google Shape;548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9" name="Google Shape;549;p45"/>
          <p:cNvSpPr/>
          <p:nvPr/>
        </p:nvSpPr>
        <p:spPr>
          <a:xfrm>
            <a:off x="4305008" y="3311814"/>
            <a:ext cx="4287734" cy="26487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3696" y="89672"/>
                  <a:pt x="41670" y="64754"/>
                  <a:pt x="61670" y="44754"/>
                </a:cubicBezTo>
                <a:cubicBezTo>
                  <a:pt x="81670" y="24754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5"/>
          <p:cNvSpPr/>
          <p:nvPr/>
        </p:nvSpPr>
        <p:spPr>
          <a:xfrm>
            <a:off x="4319087" y="4471157"/>
            <a:ext cx="4298589" cy="14763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5454" y="71764"/>
                  <a:pt x="42727" y="44705"/>
                  <a:pt x="62727" y="24705"/>
                </a:cubicBezTo>
                <a:cubicBezTo>
                  <a:pt x="82727" y="4705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p45"/>
          <p:cNvGrpSpPr/>
          <p:nvPr/>
        </p:nvGrpSpPr>
        <p:grpSpPr>
          <a:xfrm>
            <a:off x="8789377" y="1535723"/>
            <a:ext cx="2093390" cy="738664"/>
            <a:chOff x="5624146" y="1524000"/>
            <a:chExt cx="2093390" cy="738664"/>
          </a:xfrm>
        </p:grpSpPr>
        <p:sp>
          <p:nvSpPr>
            <p:cNvPr id="552" name="Google Shape;552;p45"/>
            <p:cNvSpPr/>
            <p:nvPr/>
          </p:nvSpPr>
          <p:spPr>
            <a:xfrm>
              <a:off x="6934200" y="1661160"/>
              <a:ext cx="4572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6705600" y="2133600"/>
              <a:ext cx="9144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7086600" y="1889760"/>
              <a:ext cx="630936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6751320" y="1889760"/>
              <a:ext cx="18288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5"/>
            <p:cNvSpPr txBox="1"/>
            <p:nvPr/>
          </p:nvSpPr>
          <p:spPr>
            <a:xfrm>
              <a:off x="5624146" y="1524000"/>
              <a:ext cx="89068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Length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 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correctly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45"/>
          <p:cNvGrpSpPr/>
          <p:nvPr/>
        </p:nvGrpSpPr>
        <p:grpSpPr>
          <a:xfrm>
            <a:off x="8851595" y="2602523"/>
            <a:ext cx="2086037" cy="1066800"/>
            <a:chOff x="5686363" y="2590800"/>
            <a:chExt cx="2086037" cy="1066800"/>
          </a:xfrm>
        </p:grpSpPr>
        <p:sp>
          <p:nvSpPr>
            <p:cNvPr id="558" name="Google Shape;558;p45"/>
            <p:cNvSpPr/>
            <p:nvPr/>
          </p:nvSpPr>
          <p:spPr>
            <a:xfrm>
              <a:off x="6781800" y="3352800"/>
              <a:ext cx="228600" cy="2286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6705600" y="27432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7239000" y="2590800"/>
              <a:ext cx="533400" cy="5334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7239000" y="32766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5"/>
            <p:cNvSpPr txBox="1"/>
            <p:nvPr/>
          </p:nvSpPr>
          <p:spPr>
            <a:xfrm>
              <a:off x="5686363" y="2819400"/>
              <a:ext cx="766255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Area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45"/>
          <p:cNvGrpSpPr/>
          <p:nvPr/>
        </p:nvGrpSpPr>
        <p:grpSpPr>
          <a:xfrm>
            <a:off x="8751011" y="4126523"/>
            <a:ext cx="2262820" cy="1219200"/>
            <a:chOff x="5585780" y="4114800"/>
            <a:chExt cx="2262820" cy="1219200"/>
          </a:xfrm>
        </p:grpSpPr>
        <p:sp>
          <p:nvSpPr>
            <p:cNvPr id="564" name="Google Shape;564;p45"/>
            <p:cNvSpPr/>
            <p:nvPr/>
          </p:nvSpPr>
          <p:spPr>
            <a:xfrm flipH="1">
              <a:off x="6629400" y="4572000"/>
              <a:ext cx="457200" cy="4572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7239000" y="4724400"/>
              <a:ext cx="609600" cy="609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7086600" y="4114800"/>
              <a:ext cx="381000" cy="3810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 flipH="1">
              <a:off x="7620000" y="4267200"/>
              <a:ext cx="228600" cy="228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5"/>
            <p:cNvSpPr txBox="1"/>
            <p:nvPr/>
          </p:nvSpPr>
          <p:spPr>
            <a:xfrm>
              <a:off x="5585780" y="4267200"/>
              <a:ext cx="96742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Volume</a:t>
              </a:r>
              <a:endParaRPr/>
            </a:p>
            <a:p>
              <a:pPr algn="ctr"/>
              <a:r>
                <a:rPr lang="en-U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way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45"/>
          <p:cNvSpPr txBox="1"/>
          <p:nvPr/>
        </p:nvSpPr>
        <p:spPr>
          <a:xfrm rot="-5400000">
            <a:off x="3479218" y="3445445"/>
            <a:ext cx="1052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5"/>
          <p:cNvSpPr txBox="1"/>
          <p:nvPr/>
        </p:nvSpPr>
        <p:spPr>
          <a:xfrm>
            <a:off x="5679831" y="5955324"/>
            <a:ext cx="15532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Perceived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 txBox="1"/>
          <p:nvPr/>
        </p:nvSpPr>
        <p:spPr>
          <a:xfrm rot="-2700000">
            <a:off x="4967257" y="3489103"/>
            <a:ext cx="26354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perfect correspondence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23332A-C084-AF26-3CB6-29CC2C6545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334686"/>
            <a:ext cx="6324600" cy="57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>
            <a:spLocks noGrp="1"/>
          </p:cNvSpPr>
          <p:nvPr>
            <p:ph type="body" idx="1"/>
          </p:nvPr>
        </p:nvSpPr>
        <p:spPr>
          <a:xfrm>
            <a:off x="6248400" y="1828800"/>
            <a:ext cx="5943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To cope, we construct </a:t>
            </a:r>
            <a:r>
              <a:rPr lang="en-US" sz="2400" b="1" dirty="0">
                <a:ea typeface="Arial"/>
                <a:cs typeface="Arial"/>
                <a:sym typeface="Arial"/>
              </a:rPr>
              <a:t>mental models: </a:t>
            </a:r>
            <a:r>
              <a:rPr lang="en-US" sz="2400" dirty="0">
                <a:ea typeface="Arial"/>
                <a:cs typeface="Arial"/>
                <a:sym typeface="Arial"/>
              </a:rPr>
              <a:t>abstracted, simplified versions of the world that are more manageable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23108">
            <a:off x="6479096" y="2768039"/>
            <a:ext cx="3429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EC0E063-8BC0-1476-EBD7-26CA304EBAA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58" y="173399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3519057" y="7620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1: Connect all 9 dots using only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27"/>
          <p:cNvGrpSpPr/>
          <p:nvPr/>
        </p:nvGrpSpPr>
        <p:grpSpPr>
          <a:xfrm>
            <a:off x="6186057" y="2209800"/>
            <a:ext cx="2819400" cy="2819400"/>
            <a:chOff x="3124200" y="2590800"/>
            <a:chExt cx="2819400" cy="2819400"/>
          </a:xfrm>
        </p:grpSpPr>
        <p:cxnSp>
          <p:nvCxnSpPr>
            <p:cNvPr id="212" name="Google Shape;212;p27"/>
            <p:cNvCxnSpPr/>
            <p:nvPr/>
          </p:nvCxnSpPr>
          <p:spPr>
            <a:xfrm>
              <a:off x="3124200" y="2590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27"/>
            <p:cNvCxnSpPr/>
            <p:nvPr/>
          </p:nvCxnSpPr>
          <p:spPr>
            <a:xfrm>
              <a:off x="5943600" y="2590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27"/>
            <p:cNvCxnSpPr/>
            <p:nvPr/>
          </p:nvCxnSpPr>
          <p:spPr>
            <a:xfrm>
              <a:off x="3124200" y="54102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27"/>
            <p:cNvCxnSpPr/>
            <p:nvPr/>
          </p:nvCxnSpPr>
          <p:spPr>
            <a:xfrm rot="10800000">
              <a:off x="4572000" y="2590800"/>
              <a:ext cx="13716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27"/>
            <p:cNvCxnSpPr/>
            <p:nvPr/>
          </p:nvCxnSpPr>
          <p:spPr>
            <a:xfrm rot="10800000">
              <a:off x="4572000" y="2590800"/>
              <a:ext cx="0" cy="1447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17" name="Google Shape;217;p27"/>
          <p:cNvGrpSpPr/>
          <p:nvPr/>
        </p:nvGrpSpPr>
        <p:grpSpPr>
          <a:xfrm>
            <a:off x="6186057" y="2209800"/>
            <a:ext cx="2819400" cy="2819400"/>
            <a:chOff x="3429000" y="2209800"/>
            <a:chExt cx="2819400" cy="2819400"/>
          </a:xfrm>
        </p:grpSpPr>
        <p:cxnSp>
          <p:nvCxnSpPr>
            <p:cNvPr id="218" name="Google Shape;218;p27"/>
            <p:cNvCxnSpPr/>
            <p:nvPr/>
          </p:nvCxnSpPr>
          <p:spPr>
            <a:xfrm>
              <a:off x="3429000" y="2209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27"/>
            <p:cNvCxnSpPr/>
            <p:nvPr/>
          </p:nvCxnSpPr>
          <p:spPr>
            <a:xfrm>
              <a:off x="6248400" y="2209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27"/>
            <p:cNvCxnSpPr/>
            <p:nvPr/>
          </p:nvCxnSpPr>
          <p:spPr>
            <a:xfrm>
              <a:off x="3429000" y="50292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27"/>
            <p:cNvCxnSpPr/>
            <p:nvPr/>
          </p:nvCxnSpPr>
          <p:spPr>
            <a:xfrm rot="10800000">
              <a:off x="3429000" y="22098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" name="Google Shape;222;p27"/>
            <p:cNvCxnSpPr/>
            <p:nvPr/>
          </p:nvCxnSpPr>
          <p:spPr>
            <a:xfrm rot="10800000" flipH="1">
              <a:off x="4876800" y="2209800"/>
              <a:ext cx="1371600" cy="1447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3" name="Google Shape;223;p27"/>
          <p:cNvGrpSpPr/>
          <p:nvPr/>
        </p:nvGrpSpPr>
        <p:grpSpPr>
          <a:xfrm>
            <a:off x="6186057" y="2209800"/>
            <a:ext cx="2819400" cy="2819400"/>
            <a:chOff x="4191000" y="2590800"/>
            <a:chExt cx="2819400" cy="2819400"/>
          </a:xfrm>
        </p:grpSpPr>
        <p:grpSp>
          <p:nvGrpSpPr>
            <p:cNvPr id="224" name="Google Shape;224;p27"/>
            <p:cNvGrpSpPr/>
            <p:nvPr/>
          </p:nvGrpSpPr>
          <p:grpSpPr>
            <a:xfrm>
              <a:off x="4191000" y="2590800"/>
              <a:ext cx="2819400" cy="2819400"/>
              <a:chOff x="3429000" y="2209800"/>
              <a:chExt cx="2819400" cy="2819400"/>
            </a:xfrm>
          </p:grpSpPr>
          <p:cxnSp>
            <p:nvCxnSpPr>
              <p:cNvPr id="225" name="Google Shape;225;p27"/>
              <p:cNvCxnSpPr/>
              <p:nvPr/>
            </p:nvCxnSpPr>
            <p:spPr>
              <a:xfrm>
                <a:off x="3429000" y="2209800"/>
                <a:ext cx="0" cy="2819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6" name="Google Shape;226;p27"/>
              <p:cNvCxnSpPr/>
              <p:nvPr/>
            </p:nvCxnSpPr>
            <p:spPr>
              <a:xfrm>
                <a:off x="3429000" y="5029200"/>
                <a:ext cx="28194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7" name="Google Shape;227;p27"/>
              <p:cNvCxnSpPr/>
              <p:nvPr/>
            </p:nvCxnSpPr>
            <p:spPr>
              <a:xfrm rot="10800000">
                <a:off x="3429000" y="2209800"/>
                <a:ext cx="28194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228" name="Google Shape;228;p27"/>
            <p:cNvCxnSpPr/>
            <p:nvPr/>
          </p:nvCxnSpPr>
          <p:spPr>
            <a:xfrm rot="10800000">
              <a:off x="4191000" y="39624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7A8CC275-61D4-2655-2123-9D839EA12B8D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57" y="1754776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3519056" y="782778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2: Connect all 9 dots using 4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28"/>
          <p:cNvGrpSpPr/>
          <p:nvPr/>
        </p:nvGrpSpPr>
        <p:grpSpPr>
          <a:xfrm>
            <a:off x="6109856" y="2154378"/>
            <a:ext cx="4267200" cy="4114800"/>
            <a:chOff x="3048000" y="2514600"/>
            <a:chExt cx="4267200" cy="4114800"/>
          </a:xfrm>
        </p:grpSpPr>
        <p:cxnSp>
          <p:nvCxnSpPr>
            <p:cNvPr id="237" name="Google Shape;237;p28"/>
            <p:cNvCxnSpPr/>
            <p:nvPr/>
          </p:nvCxnSpPr>
          <p:spPr>
            <a:xfrm rot="10800000" flipH="1">
              <a:off x="3048000" y="2514600"/>
              <a:ext cx="4267200" cy="4114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Google Shape;238;p28"/>
            <p:cNvCxnSpPr/>
            <p:nvPr/>
          </p:nvCxnSpPr>
          <p:spPr>
            <a:xfrm>
              <a:off x="3124200" y="2590800"/>
              <a:ext cx="281940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9" name="Google Shape;239;p28"/>
            <p:cNvCxnSpPr/>
            <p:nvPr/>
          </p:nvCxnSpPr>
          <p:spPr>
            <a:xfrm rot="10800000" flipH="1">
              <a:off x="3124200" y="2514600"/>
              <a:ext cx="4191000" cy="762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28"/>
            <p:cNvCxnSpPr/>
            <p:nvPr/>
          </p:nvCxnSpPr>
          <p:spPr>
            <a:xfrm rot="10800000" flipH="1">
              <a:off x="3048000" y="2590800"/>
              <a:ext cx="76200" cy="40386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2B1053C3-70E2-6663-1D78-0BEE430CE280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62" y="175477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>
            <a:spLocks noGrp="1"/>
          </p:cNvSpPr>
          <p:nvPr>
            <p:ph type="body" idx="1"/>
          </p:nvPr>
        </p:nvSpPr>
        <p:spPr>
          <a:xfrm>
            <a:off x="3519061" y="78278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3: Connect all 9 dots using 3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29"/>
          <p:cNvGrpSpPr/>
          <p:nvPr/>
        </p:nvGrpSpPr>
        <p:grpSpPr>
          <a:xfrm>
            <a:off x="3442861" y="1697180"/>
            <a:ext cx="8686800" cy="3962400"/>
            <a:chOff x="381000" y="2057400"/>
            <a:chExt cx="8686800" cy="3962400"/>
          </a:xfrm>
        </p:grpSpPr>
        <p:cxnSp>
          <p:nvCxnSpPr>
            <p:cNvPr id="249" name="Google Shape;249;p29"/>
            <p:cNvCxnSpPr/>
            <p:nvPr/>
          </p:nvCxnSpPr>
          <p:spPr>
            <a:xfrm>
              <a:off x="381000" y="2057400"/>
              <a:ext cx="8610600" cy="1295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0" name="Google Shape;250;p29"/>
            <p:cNvCxnSpPr/>
            <p:nvPr/>
          </p:nvCxnSpPr>
          <p:spPr>
            <a:xfrm rot="10800000" flipH="1">
              <a:off x="457200" y="3352800"/>
              <a:ext cx="8534400" cy="13716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1" name="Google Shape;251;p29"/>
            <p:cNvCxnSpPr/>
            <p:nvPr/>
          </p:nvCxnSpPr>
          <p:spPr>
            <a:xfrm>
              <a:off x="457200" y="4724400"/>
              <a:ext cx="8610600" cy="1295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41686F83-6D02-BBAA-818B-5F4B02F2FCC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7" y="1740919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>
            <a:spLocks noGrp="1"/>
          </p:cNvSpPr>
          <p:nvPr>
            <p:ph type="body" idx="1"/>
          </p:nvPr>
        </p:nvSpPr>
        <p:spPr>
          <a:xfrm>
            <a:off x="3505206" y="768921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4: Connect all 9 dots using 1 straight line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9206" y="1378521"/>
            <a:ext cx="5029200" cy="482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6578" y="1302321"/>
            <a:ext cx="3546028" cy="51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8854BD85-D742-DB75-EEF7-CC0382E8E6D6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645</TotalTime>
  <Words>1218</Words>
  <Application>Microsoft Macintosh PowerPoint</Application>
  <PresentationFormat>Widescreen</PresentationFormat>
  <Paragraphs>227</Paragraphs>
  <Slides>47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Corbel</vt:lpstr>
      <vt:lpstr>Merriweather Sans</vt:lpstr>
      <vt:lpstr>Wingdings 2</vt:lpstr>
      <vt:lpstr>Frame</vt:lpstr>
      <vt:lpstr>Visual Analytics– Mental Models and Visual Perception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We tend to see what we expect to see</vt:lpstr>
      <vt:lpstr>2. Mental models form quickly, &amp; update slowly</vt:lpstr>
      <vt:lpstr>3. New information gets incorporated      into the existing model</vt:lpstr>
      <vt:lpstr>4. Initial exposure interferes with      accurate perception</vt:lpstr>
      <vt:lpstr>4. Initial exposure interferes with      accurate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things are processed slowly</vt:lpstr>
      <vt:lpstr>Others are incredibly fast</vt:lpstr>
      <vt:lpstr>Fast = “pre-attentive processing”</vt:lpstr>
      <vt:lpstr>PowerPoint Presentation</vt:lpstr>
      <vt:lpstr>What did you see?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Ex. flicker can cause change blindness</vt:lpstr>
      <vt:lpstr>Can you see it now?</vt:lpstr>
      <vt:lpstr>Sometimes gestalt &amp; pre-attention compete</vt:lpstr>
      <vt:lpstr>PowerPoint Presentation</vt:lpstr>
      <vt:lpstr>Okay, what about attentive processing?</vt:lpstr>
      <vt:lpstr>Magnitude estimation</vt:lpstr>
      <vt:lpstr>PowerPoint Presentation</vt:lpstr>
      <vt:lpstr>Magnitude estimation</vt:lpstr>
      <vt:lpstr>“Apparent” magnitude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22</cp:revision>
  <dcterms:created xsi:type="dcterms:W3CDTF">2023-08-03T18:49:17Z</dcterms:created>
  <dcterms:modified xsi:type="dcterms:W3CDTF">2024-08-26T19:28:45Z</dcterms:modified>
</cp:coreProperties>
</file>